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263" r:id="rId18"/>
    <p:sldId id="313" r:id="rId19"/>
    <p:sldId id="264" r:id="rId20"/>
    <p:sldId id="265" r:id="rId21"/>
  </p:sldIdLst>
  <p:sldSz cx="9144000" cy="5143500" type="screen16x9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Medium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D9C043-C76D-4180-AE0C-189C842060E7}">
  <a:tblStyle styleId="{94D9C043-C76D-4180-AE0C-189C842060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414" y="126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75349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857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241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409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969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111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127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597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50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592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0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89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17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60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01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20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292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84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323864" y="1380978"/>
            <a:ext cx="75843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fontAlgn="base"/>
            <a:r>
              <a:rPr lang="ru-RU" sz="4000" b="1" dirty="0"/>
              <a:t>Проектирование </a:t>
            </a:r>
            <a:r>
              <a:rPr lang="en-US" sz="4000" b="1" dirty="0"/>
              <a:t>production-ready </a:t>
            </a:r>
            <a:r>
              <a:rPr lang="ru-RU" sz="4000" b="1" dirty="0"/>
              <a:t>хранилища данных для </a:t>
            </a:r>
            <a:r>
              <a:rPr lang="en-US" sz="4000" b="1" dirty="0"/>
              <a:t>e-commerce </a:t>
            </a:r>
            <a:r>
              <a:rPr lang="ru-RU" sz="4000" b="1" dirty="0"/>
              <a:t>на базе </a:t>
            </a:r>
            <a:r>
              <a:rPr lang="en-US" sz="4000" b="1" dirty="0"/>
              <a:t>Greengage</a:t>
            </a:r>
          </a:p>
        </p:txBody>
      </p:sp>
      <p:sp>
        <p:nvSpPr>
          <p:cNvPr id="375" name="Google Shape;375;p92"/>
          <p:cNvSpPr txBox="1"/>
          <p:nvPr/>
        </p:nvSpPr>
        <p:spPr>
          <a:xfrm>
            <a:off x="542385" y="538143"/>
            <a:ext cx="736577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b="1" dirty="0" err="1"/>
              <a:t>Greenplum</a:t>
            </a:r>
            <a:r>
              <a:rPr lang="ru-RU" sz="1600" b="1" dirty="0"/>
              <a:t> для разработчиков и архитекторов баз данных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000" dirty="0" smtClean="0"/>
              <a:t>Схема данных (взята с сайта </a:t>
            </a:r>
            <a:r>
              <a:rPr lang="en-US" sz="3000" dirty="0" err="1" smtClean="0"/>
              <a:t>PostgresPro</a:t>
            </a:r>
            <a:r>
              <a:rPr lang="en-US" sz="3000" dirty="0"/>
              <a:t>)</a:t>
            </a:r>
            <a:br>
              <a:rPr lang="en-US" sz="3000" dirty="0"/>
            </a:br>
            <a:r>
              <a:rPr lang="en-US" sz="2400" dirty="0"/>
              <a:t>https://postgrespro.ru/docs/postgrespro/9.6/apjs02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52" y="951611"/>
            <a:ext cx="5924812" cy="410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</a:t>
            </a:r>
            <a:r>
              <a:rPr lang="ru" sz="3000" dirty="0" smtClean="0"/>
              <a:t>получилось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err="1" smtClean="0"/>
              <a:t>GreenGage</a:t>
            </a:r>
            <a:endParaRPr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91" y="1104405"/>
            <a:ext cx="6294474" cy="37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1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</a:t>
            </a:r>
            <a:r>
              <a:rPr lang="ru" sz="3000" dirty="0" smtClean="0"/>
              <a:t>получилось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err="1" smtClean="0"/>
              <a:t>MiniO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71" y="1104405"/>
            <a:ext cx="7652574" cy="35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6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</a:t>
            </a:r>
            <a:r>
              <a:rPr lang="ru" sz="3000" dirty="0" smtClean="0"/>
              <a:t>получилось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err="1" smtClean="0"/>
              <a:t>MiniO</a:t>
            </a:r>
            <a:endParaRPr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58" y="1565380"/>
            <a:ext cx="8526082" cy="26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9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</a:t>
            </a:r>
            <a:r>
              <a:rPr lang="ru" sz="3000" dirty="0" smtClean="0"/>
              <a:t>получилось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err="1" smtClean="0"/>
              <a:t>GreenGage</a:t>
            </a:r>
            <a:endParaRPr sz="3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0"/>
            <a:ext cx="4521200" cy="51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400" dirty="0" smtClean="0"/>
              <a:t>Планы развития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3939241312"/>
              </p:ext>
            </p:extLst>
          </p:nvPr>
        </p:nvGraphicFramePr>
        <p:xfrm>
          <a:off x="952500" y="1718400"/>
          <a:ext cx="7239000" cy="2114176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Установка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настройка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PXF 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помощью подхода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IaC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ru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Добавление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мониторинга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 +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Добавление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сбора логов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конфигурированием параметров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помощью роли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607032531"/>
              </p:ext>
            </p:extLst>
          </p:nvPr>
        </p:nvGraphicFramePr>
        <p:xfrm>
          <a:off x="952500" y="1718400"/>
          <a:ext cx="7239000" cy="1468060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поставленные цели были достигнуты (был развернут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кластер СУБД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произведена миграция данных из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PostgreSQL,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были рассчитаны витрины данных и помещены в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</a:t>
                      </a: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2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r>
              <a:rPr lang="ru" sz="3000" dirty="0"/>
              <a:t>Тема: </a:t>
            </a:r>
            <a:r>
              <a:rPr lang="ru-RU" sz="2800" dirty="0"/>
              <a:t>Проектирование </a:t>
            </a:r>
            <a:r>
              <a:rPr lang="en-US" sz="2800" dirty="0"/>
              <a:t>production-ready </a:t>
            </a:r>
            <a:r>
              <a:rPr lang="ru-RU" sz="2800" dirty="0"/>
              <a:t>хранилища данных для </a:t>
            </a:r>
            <a:r>
              <a:rPr lang="en-US" sz="2800" dirty="0"/>
              <a:t>e-commerce </a:t>
            </a:r>
            <a:r>
              <a:rPr lang="ru-RU" sz="2800" dirty="0"/>
              <a:t>на базе </a:t>
            </a:r>
            <a:r>
              <a:rPr lang="en-US" sz="2800" dirty="0"/>
              <a:t>Greengage</a:t>
            </a:r>
            <a:br>
              <a:rPr lang="en-US" sz="2800" dirty="0"/>
            </a:br>
            <a:r>
              <a:rPr lang="ru-RU" sz="2800" dirty="0">
                <a:solidFill>
                  <a:schemeClr val="lt1"/>
                </a:solidFill>
              </a:rPr>
              <a:t/>
            </a:r>
            <a:br>
              <a:rPr lang="ru-RU" sz="2800" dirty="0">
                <a:solidFill>
                  <a:schemeClr val="lt1"/>
                </a:solidFill>
              </a:rPr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7" y="2746313"/>
            <a:ext cx="1923138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13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Антон Екимов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Администратор баз данных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053381581"/>
              </p:ext>
            </p:extLst>
          </p:nvPr>
        </p:nvGraphicFramePr>
        <p:xfrm>
          <a:off x="952500" y="2309239"/>
          <a:ext cx="7239000" cy="2596716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СУБД 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использовать подход </a:t>
                      </a:r>
                      <a:r>
                        <a:rPr lang="en-US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IaC</a:t>
                      </a:r>
                      <a:endParaRPr lang="en-US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PXF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Осуществить миграцию данных из PostgreSQL в </a:t>
                      </a:r>
                      <a:r>
                        <a:rPr lang="ru-RU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с помощью S3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Произвести построение витрин данных и поместить их в S3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построенные витрины в </a:t>
                      </a:r>
                      <a:r>
                        <a:rPr lang="en-US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4140447511"/>
              </p:ext>
            </p:extLst>
          </p:nvPr>
        </p:nvGraphicFramePr>
        <p:xfrm>
          <a:off x="839857" y="1274923"/>
          <a:ext cx="7239000" cy="2760292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v2.10.17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Vagrant, v2.4.1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PostgreSQL, v16.8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v25.6.3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v6.28.1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MiniO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2025-06-13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aphicFrame>
        <p:nvGraphicFramePr>
          <p:cNvPr id="6" name="Google Shape;425;p97"/>
          <p:cNvGraphicFramePr/>
          <p:nvPr>
            <p:extLst>
              <p:ext uri="{D42A27DB-BD31-4B8C-83A1-F6EECF244321}">
                <p14:modId xmlns:p14="http://schemas.microsoft.com/office/powerpoint/2010/main" val="423753554"/>
              </p:ext>
            </p:extLst>
          </p:nvPr>
        </p:nvGraphicFramePr>
        <p:xfrm>
          <a:off x="839857" y="1274923"/>
          <a:ext cx="7239000" cy="2857858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развернут кластер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состоящий из мастера, резервного мастера и 4 сегментных хостов (16 сегментов).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развернут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инстанс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PostgreSQL,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который был загружен тестовый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датасет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(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датасет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от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PostgresPro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Было развернуто объектное хранилище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S3,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основе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MiniO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 развернут </a:t>
                      </a: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инстанс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Была собрана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развернута служба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PXF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1866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graphicFrame>
        <p:nvGraphicFramePr>
          <p:cNvPr id="6" name="Google Shape;425;p97"/>
          <p:cNvGraphicFramePr/>
          <p:nvPr>
            <p:extLst>
              <p:ext uri="{D42A27DB-BD31-4B8C-83A1-F6EECF244321}">
                <p14:modId xmlns:p14="http://schemas.microsoft.com/office/powerpoint/2010/main" val="320171523"/>
              </p:ext>
            </p:extLst>
          </p:nvPr>
        </p:nvGraphicFramePr>
        <p:xfrm>
          <a:off x="376395" y="664413"/>
          <a:ext cx="7239000" cy="4723204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помощью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COPY,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данные были выгружены из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PostgreSQL.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Затем с помощью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s3cmd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данные были отправлены в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MiniO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бакет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GreenGage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была создана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БД, в которой установлено расширение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pxf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Были созданы внешние таблицы, которые подключил к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помощью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pxf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lang="ru"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Данные из внешних таблиц поместил в таблицы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хранилища данных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Создал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внешние таблицы для записи (в отдельном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бакете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S3).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эти таблицы поместил данные, рассчитанные из таблиц ХД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(с помощью движка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S3)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получил данные и поместил их в витрины (использовал движок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MergeTree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lang="ru-RU" sz="1600" baseline="0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308958" y="850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1" y="0"/>
            <a:ext cx="72522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407</Words>
  <Application>Microsoft Office PowerPoint</Application>
  <PresentationFormat>Экран (16:9)</PresentationFormat>
  <Paragraphs>85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Roboto</vt:lpstr>
      <vt:lpstr>Roboto Medium</vt:lpstr>
      <vt:lpstr>Arial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Проектирование production-ready хранилища данных для e-commerce на базе Greengage 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Схема данных (взята с сайта PostgresPro) https://postgrespro.ru/docs/postgrespro/9.6/apjs02</vt:lpstr>
      <vt:lpstr>Что получилось GreenGage</vt:lpstr>
      <vt:lpstr>Что получилось MiniO</vt:lpstr>
      <vt:lpstr>Что получилось MiniO</vt:lpstr>
      <vt:lpstr>Что получилось GreenGage</vt:lpstr>
      <vt:lpstr>Планы развития 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Учетная запись Майкрософт</cp:lastModifiedBy>
  <cp:revision>46</cp:revision>
  <dcterms:modified xsi:type="dcterms:W3CDTF">2025-07-17T04:49:34Z</dcterms:modified>
</cp:coreProperties>
</file>